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89" r:id="rId5"/>
    <p:sldId id="263" r:id="rId6"/>
    <p:sldId id="290" r:id="rId7"/>
    <p:sldId id="277" r:id="rId8"/>
    <p:sldId id="258" r:id="rId9"/>
    <p:sldId id="260" r:id="rId10"/>
    <p:sldId id="269" r:id="rId11"/>
    <p:sldId id="262" r:id="rId12"/>
    <p:sldId id="288" r:id="rId13"/>
    <p:sldId id="291" r:id="rId14"/>
    <p:sldId id="270" r:id="rId15"/>
    <p:sldId id="264" r:id="rId16"/>
    <p:sldId id="271" r:id="rId17"/>
    <p:sldId id="265" r:id="rId18"/>
    <p:sldId id="268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microsoft.com/office/2007/relationships/hdphoto" Target="../media/hdphoto2.wdp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91669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67283" y="3916697"/>
            <a:ext cx="7824717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4204059"/>
            <a:ext cx="436728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CRM</a:t>
            </a:r>
            <a:r>
              <a:rPr lang="zh-CN" altLang="en-US" sz="4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管理系统</a:t>
            </a:r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4928908"/>
            <a:ext cx="436728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演讲人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:1603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班 陈永佳组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67530" y="4752340"/>
            <a:ext cx="5419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CRM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管理系统</a:t>
            </a: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 b="1" dirty="0" smtClean="0">
                <a:latin typeface="微软雅黑" panose="020B0503020204020204" charset="-122"/>
                <a:ea typeface="微软雅黑" panose="020B0503020204020204" charset="-122"/>
              </a:rPr>
              <a:t>SPEAKER NAME</a:t>
            </a:r>
            <a:endParaRPr lang="en-US" altLang="zh-CN" sz="1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				20</a:t>
            </a:r>
            <a:r>
              <a:rPr lang="en-US" sz="1600" dirty="0" smtClean="0">
                <a:latin typeface="微软雅黑" panose="020B0503020204020204" charset="-122"/>
                <a:ea typeface="微软雅黑" panose="020B0503020204020204" charset="-122"/>
              </a:rPr>
              <a:t>18.5.30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0566" y="233206"/>
            <a:ext cx="401244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项目功能</a:t>
            </a:r>
            <a:endParaRPr lang="zh-CN" altLang="en-US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830132" y="3902529"/>
            <a:ext cx="997471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451480" y="3060202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833432" y="2992256"/>
            <a:ext cx="157163" cy="1571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90515" y="2349080"/>
            <a:ext cx="642938" cy="6429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80422" y="2238352"/>
            <a:ext cx="864394" cy="864394"/>
            <a:chOff x="857250" y="1893093"/>
            <a:chExt cx="864394" cy="864394"/>
          </a:xfrm>
        </p:grpSpPr>
        <p:sp>
          <p:nvSpPr>
            <p:cNvPr id="11" name="弧形 10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728085" y="1104265"/>
            <a:ext cx="2931160" cy="195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陈永佳：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用户管理，登录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模块管理，员工签到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修改密码，网络档案</a:t>
            </a:r>
            <a:endParaRPr lang="en-US" altLang="zh-CN" sz="16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网络学生，分量设置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员工签到柱状图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10375753" y="3902847"/>
            <a:ext cx="428625" cy="8429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0315575" y="4679315"/>
            <a:ext cx="157480" cy="15684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9542145" y="4961890"/>
            <a:ext cx="635635" cy="612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451510" y="4836137"/>
            <a:ext cx="864394" cy="864394"/>
            <a:chOff x="857250" y="1893093"/>
            <a:chExt cx="864394" cy="864394"/>
          </a:xfrm>
        </p:grpSpPr>
        <p:sp>
          <p:nvSpPr>
            <p:cNvPr id="25" name="弧形 24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3406397"/>
                <a:gd name="adj2" fmla="val 20528884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/>
            <p:cNvSpPr/>
            <p:nvPr/>
          </p:nvSpPr>
          <p:spPr>
            <a:xfrm>
              <a:off x="857250" y="1893093"/>
              <a:ext cx="864394" cy="864394"/>
            </a:xfrm>
            <a:prstGeom prst="arc">
              <a:avLst>
                <a:gd name="adj1" fmla="val 7448849"/>
                <a:gd name="adj2" fmla="val 17571339"/>
              </a:avLst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328977" y="3902240"/>
            <a:ext cx="294323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郭士才：</a:t>
            </a:r>
            <a:endParaRPr lang="zh-CN" b="1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角色管理</a:t>
            </a:r>
            <a:endParaRPr lang="zh-CN" altLang="en-US" sz="1600" b="1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我的学生</a:t>
            </a:r>
            <a:endParaRPr lang="zh-CN" altLang="en-US" sz="1600" b="1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实施，测试用例</a:t>
            </a:r>
            <a:endParaRPr lang="zh-CN" altLang="en-US" sz="1600" b="1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6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日志管理，</a:t>
            </a:r>
            <a:r>
              <a:rPr lang="en-US" altLang="zh-CN" sz="1600" b="1" dirty="0" smtClean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endParaRPr lang="en-US" altLang="zh-CN" sz="1600" b="1" dirty="0" smtClean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3" grpId="0"/>
      <p:bldP spid="22" grpId="0" bldLvl="0" animBg="1"/>
      <p:bldP spid="23" grpId="0" bldLvl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=1433319420,824587505&amp;fm=27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6555" y="3518535"/>
            <a:ext cx="2458085" cy="235712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项目部分功能截图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" name="图片 3" descr="u=1929713106,2807106266&amp;fm=27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3518535"/>
            <a:ext cx="4188460" cy="23577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635" y="3571875"/>
            <a:ext cx="3002915" cy="33159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charset="-122"/>
                <a:ea typeface="微软雅黑" panose="020B0503020204020204" charset="-122"/>
              </a:rPr>
              <a:t>项目功能</a:t>
            </a:r>
            <a:endParaRPr lang="zh-CN" altLang="en-US" sz="36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sz="1600" dirty="0" smtClean="0">
                <a:latin typeface="微软雅黑" panose="020B0503020204020204" charset="-122"/>
                <a:ea typeface="微软雅黑" panose="020B0503020204020204" charset="-122"/>
              </a:rPr>
              <a:t>各个功能块的大体形式</a:t>
            </a:r>
            <a:endParaRPr 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76500" y="5283237"/>
            <a:ext cx="1733550" cy="7048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80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endParaRPr lang="zh-CN" altLang="en-US" sz="80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18865" y="5210430"/>
            <a:ext cx="79629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这次的项目基础涉及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张表的操作，页面使用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easyui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布局用户体验更友好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联想到银行的系统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我们需要添加权限的管理系统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去管理员工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提高系统整体安全性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降低损失。</a:t>
            </a:r>
            <a:endParaRPr lang="zh-CN" altLang="en-US" sz="1600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token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密钥实现前后台分离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Token 的身份验证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提高了数据安全性。</a:t>
            </a:r>
            <a:endParaRPr lang="en-US" altLang="zh-CN" sz="1600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员工的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签到状况使用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HighCharts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图标体现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签到整体状况一览无余。</a:t>
            </a:r>
            <a:endParaRPr lang="en-US" altLang="zh-CN" sz="1600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 descr="(`N}O21TNZ1E9$0%%DMN3H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5715"/>
            <a:ext cx="3420110" cy="1673225"/>
          </a:xfrm>
          <a:prstGeom prst="rect">
            <a:avLst/>
          </a:prstGeom>
        </p:spPr>
      </p:pic>
      <p:pic>
        <p:nvPicPr>
          <p:cNvPr id="11" name="图片 10" descr="2RLA4ZDMD[5YA3O_62_F[}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0" y="1836420"/>
            <a:ext cx="2604770" cy="1671955"/>
          </a:xfrm>
          <a:prstGeom prst="rect">
            <a:avLst/>
          </a:prstGeom>
        </p:spPr>
      </p:pic>
      <p:pic>
        <p:nvPicPr>
          <p:cNvPr id="12" name="图片 11" descr="G5[3HJ`AC)TWCKL){$HD{@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725295"/>
            <a:ext cx="3418840" cy="1783715"/>
          </a:xfrm>
          <a:prstGeom prst="rect">
            <a:avLst/>
          </a:prstGeom>
        </p:spPr>
      </p:pic>
      <p:pic>
        <p:nvPicPr>
          <p:cNvPr id="13" name="图片 12" descr="0U12)~T`44`EL@NYUDT[U[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75" y="-3175"/>
            <a:ext cx="2604770" cy="1783080"/>
          </a:xfrm>
          <a:prstGeom prst="rect">
            <a:avLst/>
          </a:prstGeom>
        </p:spPr>
      </p:pic>
      <p:pic>
        <p:nvPicPr>
          <p:cNvPr id="16" name="图片 15" descr="_W{O4%MAH_YR~9%G7C544J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845" y="-3810"/>
            <a:ext cx="3062605" cy="1671320"/>
          </a:xfrm>
          <a:prstGeom prst="rect">
            <a:avLst/>
          </a:prstGeom>
        </p:spPr>
      </p:pic>
      <p:pic>
        <p:nvPicPr>
          <p:cNvPr id="20" name="图片 19" descr="AH(A)BEA$MG89H25UYL5VL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0" y="3571875"/>
            <a:ext cx="3062605" cy="1638300"/>
          </a:xfrm>
          <a:prstGeom prst="rect">
            <a:avLst/>
          </a:prstGeom>
        </p:spPr>
      </p:pic>
      <p:pic>
        <p:nvPicPr>
          <p:cNvPr id="2" name="图片 1" descr="C]`}91U85``HSU93%2U`Q6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3571875"/>
            <a:ext cx="3061970" cy="1638300"/>
          </a:xfrm>
          <a:prstGeom prst="rect">
            <a:avLst/>
          </a:prstGeom>
        </p:spPr>
      </p:pic>
      <p:pic>
        <p:nvPicPr>
          <p:cNvPr id="3" name="图片 2" descr="D2LAEYN4F__09_)JQYKVNT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4015" y="1836420"/>
            <a:ext cx="2927350" cy="1671320"/>
          </a:xfrm>
          <a:prstGeom prst="rect">
            <a:avLst/>
          </a:prstGeom>
        </p:spPr>
      </p:pic>
      <p:pic>
        <p:nvPicPr>
          <p:cNvPr id="4" name="图片 3" descr="5MCQG01@{7{4O65O}CH~8WC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4015" y="-3175"/>
            <a:ext cx="2927350" cy="1728470"/>
          </a:xfrm>
          <a:prstGeom prst="rect">
            <a:avLst/>
          </a:prstGeom>
        </p:spPr>
      </p:pic>
      <p:pic>
        <p:nvPicPr>
          <p:cNvPr id="5" name="图片 4" descr="[%HXMT4$%C1OIQD@AT%_2~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6480" y="1836420"/>
            <a:ext cx="3061970" cy="1673225"/>
          </a:xfrm>
          <a:prstGeom prst="rect">
            <a:avLst/>
          </a:prstGeom>
        </p:spPr>
      </p:pic>
      <p:pic>
        <p:nvPicPr>
          <p:cNvPr id="6" name="图片 5" descr="XSRRDU89B%AH(G%ZE]I[Z)C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4015" y="3571875"/>
            <a:ext cx="2927350" cy="163830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0"/>
                            </p:stCondLst>
                            <p:childTnLst>
                              <p:par>
                                <p:cTn id="5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6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 03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项目中遇到的难题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THIS IS A SUMMARY PART. CLICK TO ADD YOUR DESCRIPTION SENTENCES ABOUT THIS PART IN HERETHIS IS A SUMMARY PART. 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636" y="230031"/>
            <a:ext cx="401244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项目中遇到的难题</a:t>
            </a:r>
            <a:endParaRPr lang="zh-CN" altLang="en-US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flipH="1">
            <a:off x="8727575" y="1845128"/>
            <a:ext cx="1557338" cy="971550"/>
            <a:chOff x="2257426" y="2571750"/>
            <a:chExt cx="1557338" cy="971550"/>
          </a:xfrm>
          <a:solidFill>
            <a:schemeClr val="accent1"/>
          </a:solidFill>
        </p:grpSpPr>
        <p:sp>
          <p:nvSpPr>
            <p:cNvPr id="7" name="右箭头 6"/>
            <p:cNvSpPr/>
            <p:nvPr/>
          </p:nvSpPr>
          <p:spPr>
            <a:xfrm>
              <a:off x="2257426" y="2571750"/>
              <a:ext cx="1557338" cy="971550"/>
            </a:xfrm>
            <a:prstGeom prst="rightArrow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smtClean="0">
                  <a:latin typeface="微软雅黑" panose="020B0503020204020204" charset="-122"/>
                  <a:ea typeface="微软雅黑" panose="020B0503020204020204" charset="-122"/>
                </a:rPr>
                <a:t>TEXT</a:t>
              </a:r>
              <a:endParaRPr lang="zh-CN" altLang="en-US" dirty="0" smtClean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2471738" y="2823014"/>
              <a:ext cx="0" cy="474062"/>
            </a:xfrm>
            <a:prstGeom prst="line">
              <a:avLst/>
            </a:prstGeom>
            <a:grpFill/>
            <a:ln w="139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2700338" y="2823014"/>
              <a:ext cx="0" cy="474062"/>
            </a:xfrm>
            <a:prstGeom prst="line">
              <a:avLst/>
            </a:prstGeom>
            <a:grpFill/>
            <a:ln w="139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914400" y="1845464"/>
            <a:ext cx="78131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b="1" dirty="0" smtClean="0">
                <a:latin typeface="微软雅黑" panose="020B0503020204020204" charset="-122"/>
                <a:ea typeface="微软雅黑" panose="020B0503020204020204" charset="-122"/>
              </a:rPr>
              <a:t>购物车数量变化，结算页刷新（陈永佳）</a:t>
            </a:r>
            <a:endParaRPr 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4400" y="2479671"/>
            <a:ext cx="781317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购物车数量的变化是写项目的时候卡的比较久的，结算页的刷新获取商品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id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8727575" y="3937572"/>
            <a:ext cx="1557338" cy="971550"/>
            <a:chOff x="2257426" y="2571750"/>
            <a:chExt cx="1557338" cy="971550"/>
          </a:xfrm>
          <a:solidFill>
            <a:schemeClr val="accent1"/>
          </a:solidFill>
        </p:grpSpPr>
        <p:sp>
          <p:nvSpPr>
            <p:cNvPr id="13" name="右箭头 12"/>
            <p:cNvSpPr/>
            <p:nvPr/>
          </p:nvSpPr>
          <p:spPr>
            <a:xfrm>
              <a:off x="2257426" y="2571750"/>
              <a:ext cx="1557338" cy="971550"/>
            </a:xfrm>
            <a:prstGeom prst="rightArrow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smtClean="0">
                  <a:latin typeface="微软雅黑" panose="020B0503020204020204" charset="-122"/>
                  <a:ea typeface="微软雅黑" panose="020B0503020204020204" charset="-122"/>
                </a:rPr>
                <a:t>TEXT</a:t>
              </a:r>
              <a:endParaRPr lang="zh-CN" altLang="en-US" dirty="0" smtClean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2471738" y="2823014"/>
              <a:ext cx="0" cy="474062"/>
            </a:xfrm>
            <a:prstGeom prst="line">
              <a:avLst/>
            </a:prstGeom>
            <a:grpFill/>
            <a:ln w="139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2700338" y="2823014"/>
              <a:ext cx="0" cy="474062"/>
            </a:xfrm>
            <a:prstGeom prst="line">
              <a:avLst/>
            </a:prstGeom>
            <a:grpFill/>
            <a:ln w="139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914400" y="3937908"/>
            <a:ext cx="781317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日志管理，给角色设置模块和权限（郭士才）</a:t>
            </a:r>
            <a:endParaRPr 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4400" y="4572115"/>
            <a:ext cx="781317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zh-CN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主要是不会日志代码的编写，在设置模块和权限时一直获取不到角色</a:t>
            </a: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Id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 04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项目收获与总结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收获：在项目中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,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学会了与人沟通交流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,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并把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Easy-UI ,JQ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Jackson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转换器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,Mysql,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前后端分离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,Java,Spring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等结合起来进行运用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,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系统的复习了本学期内容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,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并巩固了所学知识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总结：学会了思考与总结问题，解决问题的思路与方法，为以后的学习打下基础</a:t>
              </a:r>
              <a:endParaRPr lang="zh-CN" altLang="en-US" sz="16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24717" y="3125337"/>
            <a:ext cx="4367284" cy="15149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3125337"/>
            <a:ext cx="7824716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33900" y="3403809"/>
            <a:ext cx="39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</a:t>
            </a:r>
            <a:endParaRPr lang="zh-CN" altLang="en-US" sz="4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33900" y="4137548"/>
            <a:ext cx="39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FOR YOUR WATCHING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5451" y="3961028"/>
            <a:ext cx="612926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演示完毕，请继续观看项目演示！</a:t>
            </a:r>
            <a:endParaRPr lang="zh-CN" altLang="en-US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2018.05.30</a:t>
            </a:r>
            <a:endParaRPr lang="en-US" altLang="zh-CN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49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7190" y="3519805"/>
            <a:ext cx="2457450" cy="235521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前言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项目背景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st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3519805"/>
            <a:ext cx="4196715" cy="23558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0566" y="233206"/>
            <a:ext cx="401244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en-US" altLang="zh-CN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92680" y="1501775"/>
            <a:ext cx="7780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本案例中的CRM系统是运用SSM框架设计开发一个用户关系管理系统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1846580" y="2711450"/>
            <a:ext cx="77800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从功能角度看可将系统划分为系统核心功能用户管理，角色管理，模块管理，权限管理，员工管理，签到管理，修改密码功能，网络学生，我的学生和网络跟踪等</a:t>
            </a:r>
            <a:endParaRPr lang="zh-CN" altLang="en-US" sz="24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92680" y="4504690"/>
            <a:ext cx="7780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目前，这些功能模块已经开发完毕</a:t>
            </a:r>
            <a:endParaRPr lang="zh-CN" altLang="en-US" sz="2400"/>
          </a:p>
        </p:txBody>
      </p:sp>
      <p:sp>
        <p:nvSpPr>
          <p:cNvPr id="17" name="左弧形箭头 16"/>
          <p:cNvSpPr/>
          <p:nvPr/>
        </p:nvSpPr>
        <p:spPr>
          <a:xfrm>
            <a:off x="1846580" y="1221740"/>
            <a:ext cx="405130" cy="5981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>
            <a:off x="9788525" y="2038350"/>
            <a:ext cx="384175" cy="8121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1846580" y="4196080"/>
            <a:ext cx="405130" cy="59817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49"/>
                            </p:stCondLst>
                            <p:childTnLst>
                              <p:par>
                                <p:cTn id="16" presetID="18" presetClass="entr" presetSubtype="1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49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49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49"/>
                            </p:stCondLst>
                            <p:childTnLst>
                              <p:par>
                                <p:cTn id="2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3" grpId="0"/>
      <p:bldP spid="14" grpId="0"/>
      <p:bldP spid="19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u=4065682048,1843228424&amp;fm=200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7190" y="3519805"/>
            <a:ext cx="2456815" cy="235585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介绍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组内成员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 descr="u=3477020197,2832178713&amp;fm=27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3519805"/>
            <a:ext cx="3878580" cy="23558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2311" y="235746"/>
            <a:ext cx="401244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组内成员</a:t>
            </a:r>
            <a:endParaRPr lang="zh-CN" altLang="en-US" sz="24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476365" y="1213485"/>
            <a:ext cx="643255" cy="6172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19569" y="1295565"/>
            <a:ext cx="2943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组长：陈永佳  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48970" y="2827655"/>
            <a:ext cx="643255" cy="6337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92166" y="3577470"/>
            <a:ext cx="2943230" cy="721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副组长：</a:t>
            </a:r>
            <a:endParaRPr lang="zh-CN" altLang="en-US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     郭士才</a:t>
            </a:r>
            <a:endParaRPr lang="zh-CN" altLang="en-US" sz="16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635" y="2292985"/>
            <a:ext cx="1905000" cy="1905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835" y="2371725"/>
            <a:ext cx="3742690" cy="30187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3" grpId="0"/>
      <p:bldP spid="16" grpId="0" bldLvl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91"/>
          <p:cNvSpPr>
            <a:spLocks noChangeArrowheads="1"/>
          </p:cNvSpPr>
          <p:nvPr/>
        </p:nvSpPr>
        <p:spPr bwMode="auto">
          <a:xfrm flipV="1">
            <a:off x="9855200" y="2516717"/>
            <a:ext cx="6908800" cy="1725083"/>
          </a:xfrm>
          <a:prstGeom prst="parallelogram">
            <a:avLst>
              <a:gd name="adj" fmla="val 55160"/>
            </a:avLst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99" name="AutoShape 292"/>
          <p:cNvSpPr>
            <a:spLocks noChangeArrowheads="1"/>
          </p:cNvSpPr>
          <p:nvPr/>
        </p:nvSpPr>
        <p:spPr bwMode="auto">
          <a:xfrm flipV="1">
            <a:off x="-1320800" y="2516717"/>
            <a:ext cx="6908800" cy="1725083"/>
          </a:xfrm>
          <a:prstGeom prst="parallelogram">
            <a:avLst>
              <a:gd name="adj" fmla="val 55160"/>
            </a:avLst>
          </a:prstGeom>
          <a:solidFill>
            <a:srgbClr val="4144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zh-CN" sz="2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100" name="WordArt 293"/>
          <p:cNvSpPr>
            <a:spLocks noChangeArrowheads="1" noChangeShapeType="1" noTextEdit="1"/>
          </p:cNvSpPr>
          <p:nvPr/>
        </p:nvSpPr>
        <p:spPr bwMode="auto">
          <a:xfrm>
            <a:off x="2336800" y="2815167"/>
            <a:ext cx="1524000" cy="711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4800" kern="10">
                <a:blipFill dpi="0" rotWithShape="1">
                  <a:blip r:embed="rId1"/>
                  <a:srcRect/>
                  <a:tile tx="0" ty="0" sx="100000" sy="100000" flip="none" algn="tl"/>
                </a:blip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4800" kern="10">
              <a:blipFill dpi="0" rotWithShape="1">
                <a:blip r:embed="rId1"/>
                <a:srcRect/>
                <a:tile tx="0" ty="0" sx="100000" sy="100000" flip="none" algn="tl"/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1" name="WordArt 294"/>
          <p:cNvSpPr>
            <a:spLocks noChangeArrowheads="1" noChangeShapeType="1" noTextEdit="1"/>
          </p:cNvSpPr>
          <p:nvPr/>
        </p:nvSpPr>
        <p:spPr bwMode="auto">
          <a:xfrm>
            <a:off x="2351617" y="3706284"/>
            <a:ext cx="1524000" cy="2032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800" kern="1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4800" kern="1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2" name="WordArt 20"/>
          <p:cNvSpPr>
            <a:spLocks noChangeArrowheads="1" noChangeShapeType="1" noTextEdit="1"/>
          </p:cNvSpPr>
          <p:nvPr/>
        </p:nvSpPr>
        <p:spPr bwMode="auto">
          <a:xfrm>
            <a:off x="4464051" y="1028700"/>
            <a:ext cx="3048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800" b="1" kern="10">
                <a:solidFill>
                  <a:srgbClr val="414455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4800" b="1" kern="10">
              <a:solidFill>
                <a:srgbClr val="41445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3" name="Rectangle 22"/>
          <p:cNvSpPr>
            <a:spLocks noChangeArrowheads="1"/>
          </p:cNvSpPr>
          <p:nvPr/>
        </p:nvSpPr>
        <p:spPr bwMode="auto">
          <a:xfrm>
            <a:off x="5073651" y="1066801"/>
            <a:ext cx="396240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项目准备工作</a:t>
            </a:r>
            <a:endParaRPr lang="zh-CN" altLang="en-US" sz="2400"/>
          </a:p>
        </p:txBody>
      </p:sp>
      <p:sp>
        <p:nvSpPr>
          <p:cNvPr id="4104" name="WordArt 20"/>
          <p:cNvSpPr>
            <a:spLocks noChangeArrowheads="1" noChangeShapeType="1" noTextEdit="1"/>
          </p:cNvSpPr>
          <p:nvPr/>
        </p:nvSpPr>
        <p:spPr bwMode="auto">
          <a:xfrm>
            <a:off x="4870451" y="1943100"/>
            <a:ext cx="4064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800" b="1" kern="10">
                <a:solidFill>
                  <a:srgbClr val="414455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4800" b="1" kern="10">
              <a:solidFill>
                <a:srgbClr val="41445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5" name="Rectangle 22"/>
          <p:cNvSpPr>
            <a:spLocks noChangeArrowheads="1"/>
          </p:cNvSpPr>
          <p:nvPr/>
        </p:nvSpPr>
        <p:spPr bwMode="auto">
          <a:xfrm>
            <a:off x="5435601" y="1980353"/>
            <a:ext cx="396240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项目功能分工</a:t>
            </a:r>
            <a:endParaRPr lang="zh-CN" altLang="en-US" sz="2400"/>
          </a:p>
        </p:txBody>
      </p:sp>
      <p:sp>
        <p:nvSpPr>
          <p:cNvPr id="4106" name="WordArt 20"/>
          <p:cNvSpPr>
            <a:spLocks noChangeArrowheads="1" noChangeShapeType="1" noTextEdit="1"/>
          </p:cNvSpPr>
          <p:nvPr/>
        </p:nvSpPr>
        <p:spPr bwMode="auto">
          <a:xfrm>
            <a:off x="5378451" y="2849033"/>
            <a:ext cx="4064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800" b="1" kern="10">
                <a:solidFill>
                  <a:srgbClr val="414455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4800" b="1" kern="10">
              <a:solidFill>
                <a:srgbClr val="41445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7" name="Rectangle 22"/>
          <p:cNvSpPr>
            <a:spLocks noChangeArrowheads="1"/>
          </p:cNvSpPr>
          <p:nvPr/>
        </p:nvSpPr>
        <p:spPr bwMode="auto">
          <a:xfrm>
            <a:off x="5952491" y="2903009"/>
            <a:ext cx="396240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项目中遇到的难题</a:t>
            </a:r>
            <a:endParaRPr lang="zh-CN" altLang="en-US" sz="2400"/>
          </a:p>
        </p:txBody>
      </p:sp>
      <p:sp>
        <p:nvSpPr>
          <p:cNvPr id="4108" name="WordArt 20"/>
          <p:cNvSpPr>
            <a:spLocks noChangeArrowheads="1" noChangeShapeType="1" noTextEdit="1"/>
          </p:cNvSpPr>
          <p:nvPr/>
        </p:nvSpPr>
        <p:spPr bwMode="auto">
          <a:xfrm>
            <a:off x="5886451" y="3776133"/>
            <a:ext cx="4064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800" b="1" kern="10">
                <a:solidFill>
                  <a:srgbClr val="414455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4800" b="1" kern="10">
              <a:solidFill>
                <a:srgbClr val="41445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09" name="Rectangle 22"/>
          <p:cNvSpPr>
            <a:spLocks noChangeArrowheads="1"/>
          </p:cNvSpPr>
          <p:nvPr/>
        </p:nvSpPr>
        <p:spPr bwMode="auto">
          <a:xfrm>
            <a:off x="6508116" y="3814234"/>
            <a:ext cx="396240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收获与总结</a:t>
            </a:r>
            <a:endParaRPr lang="zh-CN" altLang="en-US" sz="2400"/>
          </a:p>
        </p:txBody>
      </p:sp>
      <p:sp>
        <p:nvSpPr>
          <p:cNvPr id="4110" name="WordArt 20"/>
          <p:cNvSpPr>
            <a:spLocks noChangeArrowheads="1" noChangeShapeType="1" noTextEdit="1"/>
          </p:cNvSpPr>
          <p:nvPr/>
        </p:nvSpPr>
        <p:spPr bwMode="auto">
          <a:xfrm>
            <a:off x="6343651" y="4792133"/>
            <a:ext cx="4064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4800" b="1" kern="10">
                <a:solidFill>
                  <a:srgbClr val="414455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endParaRPr lang="zh-CN" altLang="en-US" sz="4800" b="1" kern="10">
              <a:solidFill>
                <a:srgbClr val="41445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11" name="Rectangle 22"/>
          <p:cNvSpPr>
            <a:spLocks noChangeArrowheads="1"/>
          </p:cNvSpPr>
          <p:nvPr/>
        </p:nvSpPr>
        <p:spPr bwMode="auto">
          <a:xfrm>
            <a:off x="7028181" y="4830234"/>
            <a:ext cx="396240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3F3F3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项目演示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(#ppt_x)" calcmode="lin" valueType="num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to="-1.0" calcmode="lin" valueType="num">
                                      <p:cBhvr>
                                        <p:cTn id="1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>
                                        <p:cTn id="1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6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1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0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nimBg="1" autoUpdateAnimBg="0"/>
      <p:bldP spid="4099" grpId="0" bldLvl="0" animBg="1" autoUpdateAnimBg="0"/>
      <p:bldP spid="4100" grpId="0" animBg="1"/>
      <p:bldP spid="4101" grpId="0" animBg="1"/>
      <p:bldP spid="4102" grpId="0" animBg="1"/>
      <p:bldP spid="4103" grpId="0" bldLvl="0" autoUpdateAnimBg="0"/>
      <p:bldP spid="4104" grpId="0" animBg="1"/>
      <p:bldP spid="4105" grpId="0" bldLvl="0" autoUpdateAnimBg="0"/>
      <p:bldP spid="4106" grpId="0" animBg="1"/>
      <p:bldP spid="4107" grpId="0" bldLvl="0" autoUpdateAnimBg="0"/>
      <p:bldP spid="4108" grpId="0" animBg="1"/>
      <p:bldP spid="4109" grpId="0" bldLvl="0" autoUpdateAnimBg="0"/>
      <p:bldP spid="4110" grpId="0" animBg="1"/>
      <p:bldP spid="4111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 01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准备工作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项目流程的规划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29719"/>
            <a:ext cx="982639" cy="4663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63586" y="230031"/>
            <a:ext cx="401244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准备工作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21892" y="3277282"/>
            <a:ext cx="1468582" cy="11504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YOUR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29388" y="3277282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YOUR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9112" y="3101415"/>
            <a:ext cx="3897290" cy="8791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600" dirty="0" smtClean="0"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基础必须</a:t>
            </a: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前后台分离</a:t>
            </a: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,MyEclipse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MyBatis,Spring,SpringMVC,md5(hmac),POI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43460" y="3101415"/>
            <a:ext cx="3897290" cy="879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600" dirty="0"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前端的技术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,Jackson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转换器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可编辑表格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权限拦截器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,JavaScript,html5,Easy-UI,JWT,ES6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21892" y="4541241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YOUR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29388" y="4541241"/>
            <a:ext cx="1468582" cy="11504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 smtClean="0"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2800" b="1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YOUR</a:t>
            </a:r>
            <a:endParaRPr lang="en-US" altLang="zh-CN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79112" y="4365374"/>
            <a:ext cx="3897290" cy="879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zh-CN" sz="1600" dirty="0" smtClean="0">
                <a:latin typeface="微软雅黑" panose="020B0503020204020204" charset="-122"/>
                <a:ea typeface="微软雅黑" panose="020B0503020204020204" charset="-122"/>
              </a:rPr>
              <a:t>数据库也必不可少，</a:t>
            </a:r>
            <a:endParaRPr lang="zh-CN" sz="16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sz="1600" dirty="0" smtClean="0">
                <a:latin typeface="微软雅黑" panose="020B0503020204020204" charset="-122"/>
                <a:ea typeface="微软雅黑" panose="020B0503020204020204" charset="-122"/>
              </a:rPr>
              <a:t>运用一种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600" dirty="0" smtClean="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1600" dirty="0" smtClean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6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43460" y="4365374"/>
            <a:ext cx="3897290" cy="8791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需要会运用一种</a:t>
            </a:r>
            <a:endParaRPr 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服务器（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Myeclipse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自带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tomcat,tomcat 7.0x</a:t>
            </a:r>
            <a:r>
              <a:rPr lang="zh-CN" sz="16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1515" y="2025308"/>
            <a:ext cx="112424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准备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zh-CN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第三次进行综合性的项目，个人认为准备工作是要做好的</a:t>
            </a:r>
            <a:endParaRPr lang="zh-CN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9515" y="2101974"/>
            <a:ext cx="72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99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99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399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899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899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399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399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899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/>
      <p:bldP spid="1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518455"/>
            <a:ext cx="4187106" cy="2355247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87106" y="3518455"/>
            <a:ext cx="2354400" cy="23552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236196" y="3518455"/>
            <a:ext cx="5955804" cy="2356960"/>
            <a:chOff x="4257077" y="2119893"/>
            <a:chExt cx="5955804" cy="2356960"/>
          </a:xfrm>
          <a:solidFill>
            <a:schemeClr val="accent1"/>
          </a:solidFill>
        </p:grpSpPr>
        <p:sp>
          <p:nvSpPr>
            <p:cNvPr id="8" name="等腰三角形 7"/>
            <p:cNvSpPr/>
            <p:nvPr/>
          </p:nvSpPr>
          <p:spPr>
            <a:xfrm rot="16200000">
              <a:off x="4224440" y="3094390"/>
              <a:ext cx="473237" cy="4079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52497" y="2119893"/>
              <a:ext cx="5660384" cy="23569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  <a:spcBef>
                  <a:spcPts val="1200"/>
                </a:spcBef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CONTENTS 02  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项目功能分工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1330</Words>
  <Application>WPS 演示</Application>
  <PresentationFormat>宽屏</PresentationFormat>
  <Paragraphs>147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白夜行～</cp:lastModifiedBy>
  <cp:revision>141</cp:revision>
  <dcterms:created xsi:type="dcterms:W3CDTF">2017-06-21T08:16:00Z</dcterms:created>
  <dcterms:modified xsi:type="dcterms:W3CDTF">2018-06-30T11:00:27Z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